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1" r:id="rId1"/>
  </p:sldMasterIdLst>
  <p:sldIdLst>
    <p:sldId id="256" r:id="rId2"/>
    <p:sldId id="320" r:id="rId3"/>
    <p:sldId id="322" r:id="rId4"/>
    <p:sldId id="270" r:id="rId5"/>
    <p:sldId id="299" r:id="rId6"/>
    <p:sldId id="314" r:id="rId7"/>
    <p:sldId id="315" r:id="rId8"/>
    <p:sldId id="286" r:id="rId9"/>
    <p:sldId id="300" r:id="rId10"/>
    <p:sldId id="302" r:id="rId11"/>
    <p:sldId id="301" r:id="rId12"/>
    <p:sldId id="303" r:id="rId13"/>
    <p:sldId id="287" r:id="rId14"/>
    <p:sldId id="290" r:id="rId15"/>
    <p:sldId id="291" r:id="rId16"/>
    <p:sldId id="285" r:id="rId17"/>
    <p:sldId id="259" r:id="rId18"/>
    <p:sldId id="293" r:id="rId19"/>
    <p:sldId id="321" r:id="rId20"/>
    <p:sldId id="316" r:id="rId21"/>
    <p:sldId id="317" r:id="rId22"/>
    <p:sldId id="318" r:id="rId23"/>
    <p:sldId id="319" r:id="rId2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6" autoAdjust="0"/>
    <p:restoredTop sz="94660"/>
  </p:normalViewPr>
  <p:slideViewPr>
    <p:cSldViewPr snapToGrid="0">
      <p:cViewPr varScale="1">
        <p:scale>
          <a:sx n="139" d="100"/>
          <a:sy n="139" d="100"/>
        </p:scale>
        <p:origin x="318" y="12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g>
</file>

<file path=ppt/media/image10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smtClean="0"/>
              <a:t>10/29/2024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1871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smtClean="0"/>
              <a:t>10/29/2024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13556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smtClean="0"/>
              <a:t>10/29/2024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69303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smtClean="0"/>
              <a:t>10/29/2024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08345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smtClean="0"/>
              <a:t>10/29/2024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8639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smtClean="0"/>
              <a:t>10/29/2024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8572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smtClean="0"/>
              <a:t>10/29/2024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33078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smtClean="0"/>
              <a:t>10/29/2024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27252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smtClean="0"/>
              <a:t>10/29/2024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0375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smtClean="0"/>
              <a:t>10/29/2024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8851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smtClean="0"/>
              <a:t>10/29/2024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9225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smtClean="0"/>
              <a:t>10/29/2024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35156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colab.research.google.com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lei-qian/NDSAWS24/tree/main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hackernoon.com/difference-between-artificial-intelligence-machine-learning-and-deep-learning-1pcv3zeg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0100" y="1757211"/>
            <a:ext cx="7543800" cy="2418158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Introduction to Machine Learning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361" y="4432175"/>
            <a:ext cx="7543800" cy="11430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Lei Qian, Ph.D., Meharry Medical College</a:t>
            </a:r>
          </a:p>
          <a:p>
            <a:r>
              <a:rPr lang="en-US" dirty="0">
                <a:solidFill>
                  <a:schemeClr val="bg1"/>
                </a:solidFill>
              </a:rPr>
              <a:t>NSF NDSA Workshop, Oct 29-30, 2024</a:t>
            </a:r>
          </a:p>
        </p:txBody>
      </p:sp>
    </p:spTree>
    <p:extLst>
      <p:ext uri="{BB962C8B-B14F-4D97-AF65-F5344CB8AC3E}">
        <p14:creationId xmlns:p14="http://schemas.microsoft.com/office/powerpoint/2010/main" val="9986149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633" y="367323"/>
            <a:ext cx="7820811" cy="4970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0768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363" y="0"/>
            <a:ext cx="7940175" cy="6099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3704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692"/>
            <a:ext cx="8458200" cy="608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5103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Problems can be Solved by Machine Learning?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8283" y="2059321"/>
            <a:ext cx="7638477" cy="4006942"/>
          </a:xfrm>
        </p:spPr>
        <p:txBody>
          <a:bodyPr>
            <a:normAutofit/>
          </a:bodyPr>
          <a:lstStyle/>
          <a:p>
            <a:r>
              <a:rPr lang="en-US" dirty="0"/>
              <a:t>1. Machine learning needs data to train models. </a:t>
            </a:r>
          </a:p>
          <a:p>
            <a:pPr marL="90488" indent="366713">
              <a:buFont typeface="Arial" panose="020B0604020202020204" pitchFamily="34" charset="0"/>
              <a:buChar char="•"/>
            </a:pPr>
            <a:r>
              <a:rPr lang="en-US" dirty="0"/>
              <a:t>Text data</a:t>
            </a:r>
          </a:p>
          <a:p>
            <a:pPr marL="90488" indent="366713">
              <a:buFont typeface="Arial" panose="020B0604020202020204" pitchFamily="34" charset="0"/>
              <a:buChar char="•"/>
            </a:pPr>
            <a:r>
              <a:rPr lang="en-US" dirty="0"/>
              <a:t>Image data</a:t>
            </a:r>
          </a:p>
          <a:p>
            <a:pPr marL="90488" indent="366713">
              <a:buFont typeface="Arial" panose="020B0604020202020204" pitchFamily="34" charset="0"/>
              <a:buChar char="•"/>
            </a:pPr>
            <a:r>
              <a:rPr lang="en-US" dirty="0"/>
              <a:t>Audio data</a:t>
            </a:r>
          </a:p>
          <a:p>
            <a:pPr marL="90488" indent="366713">
              <a:buFont typeface="Arial" panose="020B0604020202020204" pitchFamily="34" charset="0"/>
              <a:buChar char="•"/>
            </a:pPr>
            <a:r>
              <a:rPr lang="en-US" dirty="0"/>
              <a:t>Other numerical data (length, age, rating, price,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 marL="90488" indent="366713">
              <a:buFont typeface="Arial" panose="020B0604020202020204" pitchFamily="34" charset="0"/>
              <a:buChar char="•"/>
            </a:pPr>
            <a:r>
              <a:rPr lang="en-US" dirty="0"/>
              <a:t>Categorical data (gender, positive/negative, shape, types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dirty="0"/>
              <a:t>2. We can apply machine learning only when data has pattern.</a:t>
            </a:r>
          </a:p>
          <a:p>
            <a:pPr marL="90488" indent="0">
              <a:buNone/>
            </a:pPr>
            <a:r>
              <a:rPr lang="en-US" dirty="0"/>
              <a:t>3. If the problem has explicit mathematics formulas, we do not need machine learning. 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0051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machine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88741" y="2036956"/>
            <a:ext cx="7378019" cy="3982339"/>
          </a:xfrm>
        </p:spPr>
        <p:txBody>
          <a:bodyPr/>
          <a:lstStyle/>
          <a:p>
            <a:pPr marL="384048" lvl="2" indent="0">
              <a:buNone/>
            </a:pPr>
            <a:r>
              <a:rPr lang="en-US" sz="1800" dirty="0"/>
              <a:t>Machine learning is usually divided into three types:</a:t>
            </a:r>
          </a:p>
          <a:p>
            <a:pPr marL="384048" lvl="2" indent="0">
              <a:buNone/>
            </a:pPr>
            <a:endParaRPr lang="en-US" sz="1600" dirty="0"/>
          </a:p>
          <a:p>
            <a:pPr marL="726948" lvl="2" indent="-342900">
              <a:buFont typeface="+mj-lt"/>
              <a:buAutoNum type="arabicPeriod"/>
            </a:pPr>
            <a:r>
              <a:rPr lang="en-US" sz="1600" dirty="0"/>
              <a:t>Supervised learning</a:t>
            </a:r>
          </a:p>
          <a:p>
            <a:pPr marL="726948" lvl="2" indent="-342900">
              <a:buFont typeface="+mj-lt"/>
              <a:buAutoNum type="arabicPeriod"/>
            </a:pPr>
            <a:r>
              <a:rPr lang="en-US" sz="1600" dirty="0"/>
              <a:t>Unsupervised learning</a:t>
            </a:r>
          </a:p>
          <a:p>
            <a:pPr marL="726948" lvl="2" indent="-342900">
              <a:buFont typeface="+mj-lt"/>
              <a:buAutoNum type="arabicPeriod"/>
            </a:pPr>
            <a:r>
              <a:rPr lang="en-US" sz="1600" dirty="0"/>
              <a:t>Reinforcement learning. </a:t>
            </a:r>
          </a:p>
          <a:p>
            <a:pPr marL="726948" lvl="2" indent="-342900">
              <a:buFont typeface="+mj-lt"/>
              <a:buAutoNum type="arabicPeriod"/>
            </a:pPr>
            <a:endParaRPr lang="en-US" sz="1600" dirty="0"/>
          </a:p>
          <a:p>
            <a:pPr marL="384048" lvl="2" indent="0">
              <a:buNone/>
            </a:pPr>
            <a:r>
              <a:rPr lang="en-US" sz="1600" dirty="0"/>
              <a:t>Supervised learning is by far the most widely used. </a:t>
            </a:r>
          </a:p>
          <a:p>
            <a:pPr marL="384048" lvl="2" indent="0">
              <a:buNone/>
            </a:pPr>
            <a:endParaRPr lang="en-US" sz="1600" dirty="0"/>
          </a:p>
          <a:p>
            <a:pPr marL="384048" lvl="2" indent="0">
              <a:buNone/>
            </a:pPr>
            <a:r>
              <a:rPr lang="en-US" sz="1600" dirty="0"/>
              <a:t>Other by-product of machine learning:</a:t>
            </a:r>
          </a:p>
          <a:p>
            <a:pPr lvl="2"/>
            <a:r>
              <a:rPr lang="en-US" sz="1600" dirty="0"/>
              <a:t>Generative models (</a:t>
            </a:r>
            <a:r>
              <a:rPr lang="en-US" sz="1600" dirty="0" err="1"/>
              <a:t>GenAI</a:t>
            </a:r>
            <a:r>
              <a:rPr lang="en-US" sz="1600" dirty="0"/>
              <a:t>)</a:t>
            </a:r>
          </a:p>
          <a:p>
            <a:pPr lvl="2"/>
            <a:r>
              <a:rPr lang="en-US" sz="1600" dirty="0"/>
              <a:t>Autoencoder</a:t>
            </a:r>
          </a:p>
        </p:txBody>
      </p:sp>
    </p:spTree>
    <p:extLst>
      <p:ext uri="{BB962C8B-B14F-4D97-AF65-F5344CB8AC3E}">
        <p14:creationId xmlns:p14="http://schemas.microsoft.com/office/powerpoint/2010/main" val="8668497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5621" y="1985107"/>
            <a:ext cx="7638477" cy="4048370"/>
          </a:xfrm>
        </p:spPr>
        <p:txBody>
          <a:bodyPr>
            <a:normAutofit/>
          </a:bodyPr>
          <a:lstStyle/>
          <a:p>
            <a:pPr lvl="1"/>
            <a:r>
              <a:rPr lang="en-US" sz="2400" dirty="0"/>
              <a:t>Supervised Learning</a:t>
            </a:r>
          </a:p>
          <a:p>
            <a:pPr lvl="2"/>
            <a:r>
              <a:rPr lang="en-US" sz="1800" dirty="0"/>
              <a:t>The machine learning task of inferring a function from</a:t>
            </a:r>
            <a:r>
              <a:rPr lang="en-US" sz="1800" b="1" dirty="0"/>
              <a:t> labeled </a:t>
            </a:r>
            <a:r>
              <a:rPr lang="en-US" sz="1800" dirty="0"/>
              <a:t>training data. </a:t>
            </a:r>
          </a:p>
          <a:p>
            <a:pPr lvl="2"/>
            <a:r>
              <a:rPr lang="en-US" sz="1800" dirty="0"/>
              <a:t>A set of labeled data is used to train the system.</a:t>
            </a:r>
          </a:p>
          <a:p>
            <a:pPr lvl="2"/>
            <a:r>
              <a:rPr lang="en-US" sz="1800" dirty="0"/>
              <a:t>The trained system can be applied to test data to make prediction.</a:t>
            </a:r>
          </a:p>
          <a:p>
            <a:pPr lvl="1"/>
            <a:r>
              <a:rPr lang="en-US" sz="2200" dirty="0"/>
              <a:t>Examples:</a:t>
            </a:r>
          </a:p>
          <a:p>
            <a:pPr lvl="2"/>
            <a:r>
              <a:rPr lang="en-US" sz="1800" dirty="0"/>
              <a:t>Recognizing objects</a:t>
            </a:r>
          </a:p>
          <a:p>
            <a:pPr lvl="2"/>
            <a:r>
              <a:rPr lang="en-US" sz="1800" dirty="0"/>
              <a:t>Identifying spam emails</a:t>
            </a:r>
          </a:p>
          <a:p>
            <a:pPr lvl="2"/>
            <a:r>
              <a:rPr lang="en-US" sz="1800" dirty="0"/>
              <a:t>Predicting stock prices</a:t>
            </a:r>
          </a:p>
          <a:p>
            <a:pPr lvl="2"/>
            <a:r>
              <a:rPr lang="en-US" sz="1800" dirty="0"/>
              <a:t>Natural language recognition</a:t>
            </a:r>
          </a:p>
          <a:p>
            <a:pPr lvl="2"/>
            <a:r>
              <a:rPr lang="en-US" sz="1800" dirty="0"/>
              <a:t>Protein structure prediction</a:t>
            </a:r>
          </a:p>
          <a:p>
            <a:pPr lvl="2"/>
            <a:r>
              <a:rPr lang="en-US" sz="1800" dirty="0"/>
              <a:t>Children adult height prediction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951346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8283" y="1806498"/>
            <a:ext cx="7638477" cy="4212797"/>
          </a:xfrm>
        </p:spPr>
        <p:txBody>
          <a:bodyPr>
            <a:normAutofit/>
          </a:bodyPr>
          <a:lstStyle/>
          <a:p>
            <a:pPr lvl="1"/>
            <a:r>
              <a:rPr lang="en-US" sz="2400" dirty="0"/>
              <a:t>Supervised Learning </a:t>
            </a:r>
            <a:r>
              <a:rPr lang="en-US" sz="2000" dirty="0"/>
              <a:t>can be categorized into </a:t>
            </a:r>
            <a:r>
              <a:rPr lang="en-US" sz="2000" b="1" dirty="0"/>
              <a:t>regression </a:t>
            </a:r>
            <a:r>
              <a:rPr lang="en-US" sz="2000" dirty="0"/>
              <a:t>and </a:t>
            </a:r>
            <a:r>
              <a:rPr lang="en-US" sz="2000" b="1" dirty="0"/>
              <a:t>classification</a:t>
            </a:r>
            <a:endParaRPr lang="en-US" dirty="0"/>
          </a:p>
          <a:p>
            <a:pPr lvl="2"/>
            <a:r>
              <a:rPr lang="en-US" sz="1800" b="1" dirty="0"/>
              <a:t>Regression: </a:t>
            </a:r>
            <a:r>
              <a:rPr lang="en-US" sz="1800" dirty="0"/>
              <a:t>the dependent variable is a real value variable</a:t>
            </a:r>
            <a:r>
              <a:rPr lang="en-US" sz="1800" b="1" dirty="0"/>
              <a:t>.</a:t>
            </a:r>
          </a:p>
          <a:p>
            <a:pPr lvl="3"/>
            <a:r>
              <a:rPr lang="en-US" sz="1800" dirty="0"/>
              <a:t>Stock price prediction</a:t>
            </a:r>
          </a:p>
          <a:p>
            <a:pPr lvl="3"/>
            <a:r>
              <a:rPr lang="en-US" sz="1800" dirty="0"/>
              <a:t>Children's adult height prediction</a:t>
            </a:r>
          </a:p>
          <a:p>
            <a:pPr lvl="3"/>
            <a:r>
              <a:rPr lang="en-US" sz="1800" dirty="0"/>
              <a:t>Weather temperature prediction</a:t>
            </a:r>
          </a:p>
          <a:p>
            <a:pPr lvl="3"/>
            <a:r>
              <a:rPr lang="en-US" sz="1800" dirty="0"/>
              <a:t>Sale </a:t>
            </a:r>
            <a:r>
              <a:rPr lang="en-US" sz="1800" dirty="0" err="1"/>
              <a:t>forcast</a:t>
            </a:r>
            <a:endParaRPr lang="en-US" sz="1800" dirty="0"/>
          </a:p>
          <a:p>
            <a:pPr lvl="2"/>
            <a:r>
              <a:rPr lang="en-US" sz="1800" b="1" dirty="0"/>
              <a:t>Classification: </a:t>
            </a:r>
            <a:r>
              <a:rPr lang="en-US" sz="1800" dirty="0"/>
              <a:t>the dependent variable is a categorical variable</a:t>
            </a:r>
          </a:p>
          <a:p>
            <a:pPr lvl="3"/>
            <a:r>
              <a:rPr lang="en-US" sz="1800" dirty="0"/>
              <a:t>Classify an email to SPAM or non-SPAM (2-classes).</a:t>
            </a:r>
          </a:p>
          <a:p>
            <a:pPr lvl="3"/>
            <a:r>
              <a:rPr lang="en-US" sz="1800" dirty="0"/>
              <a:t>Identify what objects are in a picture (multiple classes)</a:t>
            </a:r>
          </a:p>
          <a:p>
            <a:pPr lvl="3"/>
            <a:r>
              <a:rPr lang="en-US" sz="1800" dirty="0"/>
              <a:t>Disease diagnosis (2-classes)</a:t>
            </a:r>
          </a:p>
        </p:txBody>
      </p:sp>
    </p:spTree>
    <p:extLst>
      <p:ext uri="{BB962C8B-B14F-4D97-AF65-F5344CB8AC3E}">
        <p14:creationId xmlns:p14="http://schemas.microsoft.com/office/powerpoint/2010/main" val="34058370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Unsupervised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8283" y="1806498"/>
            <a:ext cx="7638477" cy="4212797"/>
          </a:xfrm>
        </p:spPr>
        <p:txBody>
          <a:bodyPr>
            <a:normAutofit/>
          </a:bodyPr>
          <a:lstStyle/>
          <a:p>
            <a:pPr lvl="1"/>
            <a:r>
              <a:rPr lang="en-US" sz="2000" dirty="0"/>
              <a:t>Unsupervised Learning</a:t>
            </a:r>
          </a:p>
          <a:p>
            <a:pPr lvl="2"/>
            <a:r>
              <a:rPr lang="en-US" sz="1600" dirty="0"/>
              <a:t>the goal is to find “interesting patterns” in the data.</a:t>
            </a:r>
          </a:p>
          <a:p>
            <a:pPr lvl="2"/>
            <a:r>
              <a:rPr lang="en-US" sz="1600" dirty="0"/>
              <a:t>The data has no target attribute</a:t>
            </a:r>
            <a:r>
              <a:rPr lang="en-US" dirty="0"/>
              <a:t>. </a:t>
            </a:r>
          </a:p>
          <a:p>
            <a:pPr lvl="2"/>
            <a:r>
              <a:rPr lang="en-US" sz="1600" dirty="0"/>
              <a:t>Data is </a:t>
            </a:r>
            <a:r>
              <a:rPr lang="en-US" sz="1600" b="1" dirty="0"/>
              <a:t>not labeled</a:t>
            </a:r>
            <a:r>
              <a:rPr lang="en-US" sz="1600" dirty="0"/>
              <a:t>. </a:t>
            </a:r>
          </a:p>
          <a:p>
            <a:pPr lvl="2"/>
            <a:r>
              <a:rPr lang="en-US" sz="1600" dirty="0"/>
              <a:t>No obvious error metric to use (unlike supervised learning).</a:t>
            </a:r>
          </a:p>
          <a:p>
            <a:pPr lvl="2"/>
            <a:r>
              <a:rPr lang="en-US" sz="1600" dirty="0"/>
              <a:t>Sometimes called </a:t>
            </a:r>
            <a:r>
              <a:rPr lang="en-US" sz="1600" b="1" dirty="0"/>
              <a:t>knowledge discovery.</a:t>
            </a:r>
            <a:endParaRPr lang="en-US" sz="1600" dirty="0"/>
          </a:p>
          <a:p>
            <a:pPr lvl="1"/>
            <a:r>
              <a:rPr lang="en-US" sz="2000" dirty="0"/>
              <a:t>Examples:</a:t>
            </a:r>
          </a:p>
          <a:p>
            <a:pPr lvl="2"/>
            <a:r>
              <a:rPr lang="en-US" sz="1600" dirty="0"/>
              <a:t>Image clustering</a:t>
            </a:r>
          </a:p>
          <a:p>
            <a:pPr lvl="2"/>
            <a:r>
              <a:rPr lang="en-US" sz="1600" dirty="0"/>
              <a:t>Anomaly detection</a:t>
            </a:r>
          </a:p>
          <a:p>
            <a:pPr lvl="2"/>
            <a:r>
              <a:rPr lang="en-US" sz="1600" dirty="0"/>
              <a:t>Gene Sequence Analysis</a:t>
            </a:r>
          </a:p>
          <a:p>
            <a:pPr lvl="2"/>
            <a:endParaRPr lang="en-US" sz="1600" dirty="0"/>
          </a:p>
          <a:p>
            <a:pPr marL="384048" lvl="2" indent="0">
              <a:buNone/>
            </a:pPr>
            <a:endParaRPr lang="en-US" sz="1600" dirty="0"/>
          </a:p>
          <a:p>
            <a:pPr marL="566928" lvl="3" indent="0"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0921470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Reinforcement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9064" y="1865209"/>
            <a:ext cx="7225871" cy="4212797"/>
          </a:xfrm>
        </p:spPr>
        <p:txBody>
          <a:bodyPr>
            <a:normAutofit/>
          </a:bodyPr>
          <a:lstStyle/>
          <a:p>
            <a:pPr lvl="1"/>
            <a:r>
              <a:rPr lang="en-US" sz="2000" dirty="0"/>
              <a:t>Reinforcement learning: an </a:t>
            </a:r>
            <a:r>
              <a:rPr lang="en-US" sz="2000" b="1" dirty="0"/>
              <a:t>agent</a:t>
            </a:r>
            <a:r>
              <a:rPr lang="en-US" sz="2000" dirty="0"/>
              <a:t> learns to make decisions by interacting with an </a:t>
            </a:r>
            <a:r>
              <a:rPr lang="en-US" sz="2000" b="1" dirty="0"/>
              <a:t>environment</a:t>
            </a:r>
            <a:r>
              <a:rPr lang="en-US" sz="2000" dirty="0"/>
              <a:t>. It is inspired by the way humans and animals learn from </a:t>
            </a:r>
            <a:r>
              <a:rPr lang="en-US" sz="2000" b="1" dirty="0"/>
              <a:t>trial and error</a:t>
            </a:r>
            <a:r>
              <a:rPr lang="en-US" sz="2000" dirty="0"/>
              <a:t> to achieve certain objectives.</a:t>
            </a:r>
            <a:endParaRPr lang="en-US" sz="1600" dirty="0"/>
          </a:p>
          <a:p>
            <a:pPr lvl="1"/>
            <a:r>
              <a:rPr lang="en-US" sz="2000" dirty="0"/>
              <a:t>Examples:</a:t>
            </a:r>
          </a:p>
          <a:p>
            <a:pPr lvl="2"/>
            <a:r>
              <a:rPr lang="en-US" sz="1800" dirty="0"/>
              <a:t>Game playing</a:t>
            </a:r>
          </a:p>
          <a:p>
            <a:pPr lvl="2"/>
            <a:r>
              <a:rPr lang="en-US" sz="1800" dirty="0"/>
              <a:t>Robotics</a:t>
            </a:r>
          </a:p>
          <a:p>
            <a:pPr lvl="2"/>
            <a:r>
              <a:rPr lang="en-US" sz="1800" dirty="0"/>
              <a:t>Autonomous vehicles</a:t>
            </a:r>
          </a:p>
          <a:p>
            <a:pPr lvl="2"/>
            <a:r>
              <a:rPr lang="en-US" sz="1800" dirty="0"/>
              <a:t>Natural Language </a:t>
            </a:r>
            <a:r>
              <a:rPr lang="en-US" sz="1800" dirty="0" err="1"/>
              <a:t>Procesing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8169330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Large Language Models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9064" y="2206935"/>
            <a:ext cx="7225871" cy="3871071"/>
          </a:xfrm>
        </p:spPr>
        <p:txBody>
          <a:bodyPr>
            <a:normAutofit/>
          </a:bodyPr>
          <a:lstStyle/>
          <a:p>
            <a:pPr marL="201168" lvl="1" indent="0">
              <a:buNone/>
            </a:pPr>
            <a:r>
              <a:rPr lang="en-US" sz="2000" dirty="0"/>
              <a:t>Large Language Models such as ChatGPT, Gemini, MS Copilot, </a:t>
            </a:r>
            <a:r>
              <a:rPr lang="en-US" sz="2000" dirty="0" err="1"/>
              <a:t>Github</a:t>
            </a:r>
            <a:r>
              <a:rPr lang="en-US" sz="2000" dirty="0"/>
              <a:t> Copilot, Llama, </a:t>
            </a:r>
            <a:r>
              <a:rPr lang="en-US" sz="2000" dirty="0" err="1"/>
              <a:t>etc</a:t>
            </a:r>
            <a:r>
              <a:rPr lang="en-US" sz="2000" dirty="0"/>
              <a:t> are trained by a combination of unsupervised, supervised, and reinforcement learning in difference phases.</a:t>
            </a:r>
          </a:p>
          <a:p>
            <a:pPr marL="201168" lvl="1" indent="0">
              <a:buNone/>
            </a:pPr>
            <a:endParaRPr lang="en-US" sz="2000" dirty="0"/>
          </a:p>
          <a:p>
            <a:pPr lvl="1"/>
            <a:r>
              <a:rPr lang="en-US" sz="2000" b="1" dirty="0"/>
              <a:t>In the Pretraining stage</a:t>
            </a:r>
            <a:r>
              <a:rPr lang="en-US" sz="2000" dirty="0"/>
              <a:t>, unsupervised or self-supervised.</a:t>
            </a:r>
          </a:p>
          <a:p>
            <a:pPr lvl="1"/>
            <a:r>
              <a:rPr lang="en-US" sz="2000" b="1" dirty="0"/>
              <a:t>In the Fine-Tuning stage</a:t>
            </a:r>
            <a:r>
              <a:rPr lang="en-US" sz="2000" dirty="0"/>
              <a:t>, it is supervised.</a:t>
            </a:r>
          </a:p>
          <a:p>
            <a:pPr lvl="1"/>
            <a:r>
              <a:rPr lang="en-US" sz="2000" dirty="0"/>
              <a:t>After that, the model can be training by reinforcement learning from Human Feedback (RLHF)</a:t>
            </a:r>
          </a:p>
        </p:txBody>
      </p:sp>
    </p:spTree>
    <p:extLst>
      <p:ext uri="{BB962C8B-B14F-4D97-AF65-F5344CB8AC3E}">
        <p14:creationId xmlns:p14="http://schemas.microsoft.com/office/powerpoint/2010/main" val="28513590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Goals of This Workshop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6271" y="2110683"/>
            <a:ext cx="7610489" cy="3955580"/>
          </a:xfrm>
        </p:spPr>
        <p:txBody>
          <a:bodyPr>
            <a:normAutofit/>
          </a:bodyPr>
          <a:lstStyle/>
          <a:p>
            <a:pPr marL="841248" lvl="2" indent="-457200">
              <a:buAutoNum type="arabicPeriod"/>
            </a:pPr>
            <a:r>
              <a:rPr lang="en-US" sz="2400" dirty="0"/>
              <a:t>What is Machine Learning - its relation to AI and Deep Learning</a:t>
            </a:r>
          </a:p>
          <a:p>
            <a:pPr marL="841248" lvl="2" indent="-457200">
              <a:buAutoNum type="arabicPeriod"/>
            </a:pPr>
            <a:r>
              <a:rPr lang="en-US" sz="2400" dirty="0"/>
              <a:t>Classifications of Machine Learning</a:t>
            </a:r>
          </a:p>
          <a:p>
            <a:pPr marL="841248" lvl="2" indent="-457200">
              <a:buAutoNum type="arabicPeriod"/>
            </a:pPr>
            <a:r>
              <a:rPr lang="en-US" sz="2400" dirty="0"/>
              <a:t>Principles and key components of Machine Learning - bias, variance, training, testing, and validation data etc.</a:t>
            </a:r>
          </a:p>
          <a:p>
            <a:pPr marL="841248" lvl="2" indent="-457200">
              <a:buAutoNum type="arabicPeriod"/>
            </a:pPr>
            <a:r>
              <a:rPr lang="en-US" sz="2400" dirty="0"/>
              <a:t>Popular Machine Learning models: Neural Network, Support Vector Machine, Decision Tree, Random Forest,  etc.</a:t>
            </a:r>
          </a:p>
          <a:p>
            <a:pPr marL="841248" lvl="2" indent="-457200">
              <a:buAutoNum type="arabicPeriod"/>
            </a:pPr>
            <a:r>
              <a:rPr lang="en-US" sz="2400" dirty="0" err="1"/>
              <a:t>Sciket</a:t>
            </a:r>
            <a:r>
              <a:rPr lang="en-US" sz="2400" dirty="0"/>
              <a:t>-Learn - a powerful </a:t>
            </a:r>
            <a:r>
              <a:rPr lang="en-US" sz="2400"/>
              <a:t>and popular ML library.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201680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Workflow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55557" y="2364828"/>
            <a:ext cx="4269428" cy="3705363"/>
          </a:xfrm>
        </p:spPr>
        <p:txBody>
          <a:bodyPr>
            <a:normAutofit/>
          </a:bodyPr>
          <a:lstStyle/>
          <a:p>
            <a:pPr marL="544068" lvl="1" indent="-342900">
              <a:buAutoNum type="arabicPeriod"/>
            </a:pPr>
            <a:r>
              <a:rPr lang="en-US" sz="2000" dirty="0"/>
              <a:t>Problem definition</a:t>
            </a:r>
          </a:p>
          <a:p>
            <a:pPr marL="544068" lvl="1" indent="-342900">
              <a:buAutoNum type="arabicPeriod"/>
            </a:pPr>
            <a:r>
              <a:rPr lang="en-US" sz="2000" b="1" dirty="0"/>
              <a:t>Data Collection</a:t>
            </a:r>
          </a:p>
          <a:p>
            <a:pPr marL="544068" lvl="1" indent="-342900">
              <a:buAutoNum type="arabicPeriod"/>
            </a:pPr>
            <a:r>
              <a:rPr lang="en-US" sz="2000" b="1" dirty="0"/>
              <a:t>Data Preprocessing</a:t>
            </a:r>
          </a:p>
          <a:p>
            <a:pPr marL="544068" lvl="1" indent="-342900">
              <a:buAutoNum type="arabicPeriod"/>
            </a:pPr>
            <a:r>
              <a:rPr lang="en-US" sz="2000" b="1" dirty="0"/>
              <a:t>Model Selection</a:t>
            </a:r>
          </a:p>
          <a:p>
            <a:pPr marL="544068" lvl="1" indent="-342900">
              <a:buAutoNum type="arabicPeriod"/>
            </a:pPr>
            <a:r>
              <a:rPr lang="en-US" sz="2000" b="1" dirty="0"/>
              <a:t>Model Training/Validation</a:t>
            </a:r>
          </a:p>
          <a:p>
            <a:pPr marL="544068" lvl="1" indent="-342900">
              <a:buAutoNum type="arabicPeriod"/>
            </a:pPr>
            <a:r>
              <a:rPr lang="en-US" sz="2000" b="1" dirty="0"/>
              <a:t>Model Evaluation</a:t>
            </a:r>
          </a:p>
          <a:p>
            <a:pPr marL="544068" lvl="1" indent="-342900">
              <a:buAutoNum type="arabicPeriod"/>
            </a:pPr>
            <a:r>
              <a:rPr lang="en-US" sz="2000" dirty="0"/>
              <a:t>Final Deployment</a:t>
            </a:r>
          </a:p>
          <a:p>
            <a:pPr marL="544068" lvl="1" indent="-342900">
              <a:buAutoNum type="arabicPeriod"/>
            </a:pPr>
            <a:r>
              <a:rPr lang="en-US" sz="2000" dirty="0"/>
              <a:t>Monitoring and Maintenance</a:t>
            </a:r>
          </a:p>
          <a:p>
            <a:pPr marL="201168" lvl="1" indent="0">
              <a:buNone/>
            </a:pPr>
            <a:endParaRPr lang="en-US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E359E8-8185-FEF1-E819-71648E8453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210" y="1933140"/>
            <a:ext cx="3545347" cy="4061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8036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Jupyter</a:t>
            </a:r>
            <a:r>
              <a:rPr lang="en-US" altLang="zh-CN" dirty="0"/>
              <a:t> Notebook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9064" y="1865209"/>
            <a:ext cx="7225871" cy="4212797"/>
          </a:xfrm>
        </p:spPr>
        <p:txBody>
          <a:bodyPr>
            <a:normAutofit/>
          </a:bodyPr>
          <a:lstStyle/>
          <a:p>
            <a:pPr lvl="1"/>
            <a:r>
              <a:rPr lang="en-US" sz="2000" dirty="0" err="1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Jupyter</a:t>
            </a:r>
            <a:r>
              <a:rPr lang="en-US" sz="20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Notebook is an open-source web application that allows you to create and share documents containing Python code and Markdown text. </a:t>
            </a:r>
          </a:p>
          <a:p>
            <a:pPr lvl="1"/>
            <a:r>
              <a:rPr lang="en-US" sz="20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It is considered the de facto standard for many machine learning (ML) development workflows, thanks to its flexibility, interactivity, and ease of use.</a:t>
            </a:r>
          </a:p>
          <a:p>
            <a:pPr lvl="1"/>
            <a:r>
              <a:rPr lang="en-US" sz="2000" dirty="0" err="1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Jupyter</a:t>
            </a:r>
            <a:r>
              <a:rPr lang="en-US" sz="20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Notebook Code can run:</a:t>
            </a:r>
          </a:p>
          <a:p>
            <a:pPr lvl="2"/>
            <a:r>
              <a:rPr lang="en-US" sz="18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on </a:t>
            </a:r>
            <a:r>
              <a:rPr lang="en-US" sz="1800" dirty="0" err="1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Jupyter</a:t>
            </a:r>
            <a:r>
              <a:rPr lang="en-US" sz="18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Notebook Server as part of Anaconda</a:t>
            </a:r>
          </a:p>
          <a:p>
            <a:pPr lvl="2"/>
            <a:r>
              <a:rPr lang="en-US" sz="1800" dirty="0"/>
              <a:t>Remote servers</a:t>
            </a:r>
          </a:p>
          <a:p>
            <a:pPr lvl="2"/>
            <a:r>
              <a:rPr lang="en-US" sz="1800" dirty="0"/>
              <a:t>Free online service:</a:t>
            </a:r>
          </a:p>
          <a:p>
            <a:pPr lvl="3"/>
            <a:r>
              <a:rPr lang="en-US" sz="1800" b="1" dirty="0"/>
              <a:t>Google </a:t>
            </a:r>
            <a:r>
              <a:rPr lang="en-US" sz="1800" b="1" dirty="0" err="1"/>
              <a:t>Colab</a:t>
            </a:r>
            <a:r>
              <a:rPr lang="en-US" sz="1800" b="1" dirty="0"/>
              <a:t> colab.research.google.com</a:t>
            </a:r>
          </a:p>
          <a:p>
            <a:pPr lvl="3"/>
            <a:r>
              <a:rPr lang="en-US" sz="1800" dirty="0"/>
              <a:t>Kaggle Kernels: www.Kaggle.com/kernels</a:t>
            </a:r>
          </a:p>
          <a:p>
            <a:pPr lvl="3"/>
            <a:r>
              <a:rPr lang="en-US" sz="1800" dirty="0"/>
              <a:t>Microsoft Azure: notebooks.azure.com</a:t>
            </a:r>
          </a:p>
        </p:txBody>
      </p:sp>
    </p:spTree>
    <p:extLst>
      <p:ext uri="{BB962C8B-B14F-4D97-AF65-F5344CB8AC3E}">
        <p14:creationId xmlns:p14="http://schemas.microsoft.com/office/powerpoint/2010/main" val="41478989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Working with Notebook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9064" y="1865209"/>
            <a:ext cx="7225871" cy="4212797"/>
          </a:xfrm>
        </p:spPr>
        <p:txBody>
          <a:bodyPr>
            <a:normAutofit/>
          </a:bodyPr>
          <a:lstStyle/>
          <a:p>
            <a:pPr lvl="1"/>
            <a:r>
              <a:rPr lang="en-US" sz="20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A Notebook consists of multiple cells. A cell can be:</a:t>
            </a:r>
          </a:p>
          <a:p>
            <a:pPr lvl="2"/>
            <a:r>
              <a:rPr lang="en-US" sz="18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Python Code</a:t>
            </a:r>
          </a:p>
          <a:p>
            <a:pPr lvl="2"/>
            <a:r>
              <a:rPr lang="en-US" sz="18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Markdown Text</a:t>
            </a:r>
          </a:p>
          <a:p>
            <a:pPr marL="384048" lvl="2" indent="0">
              <a:buNone/>
            </a:pPr>
            <a:endParaRPr lang="en-US" sz="1800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384048" lvl="2" indent="0">
              <a:buNone/>
            </a:pPr>
            <a:r>
              <a:rPr lang="en-US" sz="18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The Notebooks in Google </a:t>
            </a:r>
            <a:r>
              <a:rPr lang="en-US" sz="1800" dirty="0" err="1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Colab</a:t>
            </a:r>
            <a:r>
              <a:rPr lang="en-US" sz="18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is slightly different to </a:t>
            </a:r>
            <a:r>
              <a:rPr lang="en-US" sz="1800" dirty="0" err="1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Jupyter</a:t>
            </a:r>
            <a:r>
              <a:rPr lang="en-US" sz="18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Notebooks coming with Anaconda. </a:t>
            </a:r>
          </a:p>
        </p:txBody>
      </p:sp>
    </p:spTree>
    <p:extLst>
      <p:ext uri="{BB962C8B-B14F-4D97-AF65-F5344CB8AC3E}">
        <p14:creationId xmlns:p14="http://schemas.microsoft.com/office/powerpoint/2010/main" val="204599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Working with Google </a:t>
            </a:r>
            <a:r>
              <a:rPr lang="en-US" altLang="zh-CN" dirty="0" err="1"/>
              <a:t>Colab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9064" y="1865209"/>
            <a:ext cx="7225871" cy="4212797"/>
          </a:xfrm>
        </p:spPr>
        <p:txBody>
          <a:bodyPr>
            <a:normAutofit/>
          </a:bodyPr>
          <a:lstStyle/>
          <a:p>
            <a:pPr marL="544068" lvl="1" indent="-342900">
              <a:buFont typeface="+mj-lt"/>
              <a:buAutoNum type="arabicPeriod"/>
            </a:pPr>
            <a:r>
              <a:rPr lang="en-US" sz="18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Use any web</a:t>
            </a:r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browser such as Chrome, MS Edge, Apple Safari, </a:t>
            </a:r>
            <a:r>
              <a:rPr lang="en-US" dirty="0" err="1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etc</a:t>
            </a:r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to open </a:t>
            </a:r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hlinkClick r:id="rId2"/>
              </a:rPr>
              <a:t>https://colab.research.google.com</a:t>
            </a:r>
            <a:endParaRPr lang="en-US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544068" lvl="1" indent="-342900">
              <a:buFont typeface="+mj-lt"/>
              <a:buAutoNum type="arabicPeriod"/>
            </a:pPr>
            <a:r>
              <a:rPr lang="en-US" sz="18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Click File</a:t>
            </a:r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-&gt;Open, you will be able to open a </a:t>
            </a:r>
            <a:r>
              <a:rPr lang="en-US" dirty="0" err="1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Jupyter</a:t>
            </a:r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Notebook file. </a:t>
            </a:r>
          </a:p>
          <a:p>
            <a:pPr marL="544068" lvl="1" indent="-342900">
              <a:buFont typeface="+mj-lt"/>
              <a:buAutoNum type="arabicPeriod"/>
            </a:pPr>
            <a:r>
              <a:rPr lang="en-US" sz="18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You can open a </a:t>
            </a:r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notebook through:</a:t>
            </a:r>
          </a:p>
          <a:p>
            <a:pPr marL="726948" lvl="2" indent="-342900"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Google Drive (in your personal account's </a:t>
            </a:r>
            <a:r>
              <a:rPr lang="en-US" b="1" dirty="0" err="1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Colab</a:t>
            </a:r>
            <a:r>
              <a:rPr lang="en-US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Notebooks </a:t>
            </a:r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folder).</a:t>
            </a:r>
          </a:p>
          <a:p>
            <a:pPr marL="726948" lvl="2" indent="-342900"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From </a:t>
            </a:r>
            <a:r>
              <a:rPr lang="en-US" dirty="0" err="1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Github</a:t>
            </a:r>
            <a:endParaRPr lang="en-US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726948" lvl="2" indent="-342900"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Upload notebook files.</a:t>
            </a:r>
          </a:p>
          <a:p>
            <a:pPr marL="384048" lvl="2" indent="0">
              <a:buNone/>
            </a:pPr>
            <a:endParaRPr lang="en-US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1136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Github</a:t>
            </a:r>
            <a:r>
              <a:rPr lang="en-US" dirty="0"/>
              <a:t> Repository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6271" y="2110683"/>
            <a:ext cx="7610489" cy="3955580"/>
          </a:xfrm>
        </p:spPr>
        <p:txBody>
          <a:bodyPr>
            <a:normAutofit/>
          </a:bodyPr>
          <a:lstStyle/>
          <a:p>
            <a:pPr marL="384048" lvl="2" indent="0">
              <a:buNone/>
            </a:pPr>
            <a:r>
              <a:rPr lang="en-US" sz="2400" dirty="0"/>
              <a:t>Code, ppt, and data used in this workshop can be found at</a:t>
            </a:r>
          </a:p>
          <a:p>
            <a:pPr marL="384048" lvl="2" indent="0">
              <a:buNone/>
            </a:pPr>
            <a:endParaRPr lang="en-US" sz="2400" dirty="0"/>
          </a:p>
          <a:p>
            <a:pPr marL="384048" lvl="2" indent="0">
              <a:buNone/>
            </a:pPr>
            <a:r>
              <a:rPr lang="en-US" sz="2400">
                <a:hlinkClick r:id="rId2"/>
              </a:rPr>
              <a:t>https://github.com/lei-qian/NDSAWS24/tree/main</a:t>
            </a:r>
            <a:endParaRPr lang="en-US" sz="2400"/>
          </a:p>
          <a:p>
            <a:pPr marL="384048" lvl="2" indent="0">
              <a:buNone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918958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Machine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8283" y="1806498"/>
            <a:ext cx="7638477" cy="4259765"/>
          </a:xfrm>
        </p:spPr>
        <p:txBody>
          <a:bodyPr/>
          <a:lstStyle/>
          <a:p>
            <a:pPr lvl="1"/>
            <a:r>
              <a:rPr lang="en-US" dirty="0"/>
              <a:t>Machine learning is a subfield of </a:t>
            </a:r>
            <a:r>
              <a:rPr lang="en-US" dirty="0" err="1"/>
              <a:t>Aritifical</a:t>
            </a:r>
            <a:r>
              <a:rPr lang="en-US" dirty="0"/>
              <a:t> Intelligence (AI) that explores the study and construction of algorithms that can learn from and make decisions on </a:t>
            </a:r>
            <a:r>
              <a:rPr lang="en-US" b="1" dirty="0"/>
              <a:t>data</a:t>
            </a:r>
            <a:r>
              <a:rPr lang="en-US" dirty="0"/>
              <a:t> without having to program.</a:t>
            </a:r>
          </a:p>
          <a:p>
            <a:pPr lvl="1"/>
            <a:r>
              <a:rPr lang="en-US" dirty="0"/>
              <a:t> Instead of relying on predefined rules, ML algorithms use patterns in data to improve performance over time.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Examples of ML:</a:t>
            </a:r>
          </a:p>
          <a:p>
            <a:pPr lvl="2"/>
            <a:r>
              <a:rPr lang="en-US" dirty="0"/>
              <a:t>Speech Recognition</a:t>
            </a:r>
          </a:p>
          <a:p>
            <a:pPr lvl="2"/>
            <a:r>
              <a:rPr lang="en-US" dirty="0"/>
              <a:t>Object detection</a:t>
            </a:r>
          </a:p>
          <a:p>
            <a:pPr lvl="2"/>
            <a:r>
              <a:rPr lang="en-US" dirty="0"/>
              <a:t>Playing games</a:t>
            </a:r>
          </a:p>
          <a:p>
            <a:pPr lvl="2"/>
            <a:r>
              <a:rPr lang="en-US" dirty="0"/>
              <a:t>Medical diagnosis</a:t>
            </a:r>
          </a:p>
          <a:p>
            <a:pPr lvl="2"/>
            <a:r>
              <a:rPr lang="en-US" dirty="0"/>
              <a:t>Anomaly detection</a:t>
            </a:r>
          </a:p>
          <a:p>
            <a:pPr lvl="2"/>
            <a:r>
              <a:rPr lang="en-US" dirty="0" err="1"/>
              <a:t>GenAI</a:t>
            </a:r>
            <a:r>
              <a:rPr lang="en-US" dirty="0"/>
              <a:t> (ChatGPT, Copilot,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 marL="384048" lvl="2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75657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592" y="81254"/>
            <a:ext cx="8986345" cy="6670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0382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Artificial Intelligence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8283" y="1806498"/>
            <a:ext cx="7638477" cy="4259765"/>
          </a:xfrm>
        </p:spPr>
        <p:txBody>
          <a:bodyPr/>
          <a:lstStyle/>
          <a:p>
            <a:pPr lvl="1"/>
            <a:r>
              <a:rPr lang="en-US" dirty="0"/>
              <a:t>In computer science, artificial intelligence (AI), sometimes called machine intelligence, is intelligence demonstrated by machines. It is a broader concept comparing to Machine Learning. </a:t>
            </a:r>
          </a:p>
          <a:p>
            <a:pPr lvl="1"/>
            <a:r>
              <a:rPr lang="en-US" dirty="0"/>
              <a:t>The term "artificial intelligence" is often used to describe machines (or computers) that mimic "cognitive" functions that humans associate with the human mind, such as "learning" and "problem solving"</a:t>
            </a:r>
          </a:p>
          <a:p>
            <a:pPr lvl="1"/>
            <a:r>
              <a:rPr lang="en-US" dirty="0"/>
              <a:t>Challenges of AI includes reasoning, problem solving, knowledge presentation, etc.</a:t>
            </a:r>
          </a:p>
          <a:p>
            <a:pPr lvl="1"/>
            <a:r>
              <a:rPr lang="en-US" dirty="0"/>
              <a:t>Methods of AI includes symbolic reasoning, statistical learning etc. </a:t>
            </a:r>
          </a:p>
        </p:txBody>
      </p:sp>
    </p:spTree>
    <p:extLst>
      <p:ext uri="{BB962C8B-B14F-4D97-AF65-F5344CB8AC3E}">
        <p14:creationId xmlns:p14="http://schemas.microsoft.com/office/powerpoint/2010/main" val="40378850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Artificial Intelligence</a:t>
            </a:r>
          </a:p>
        </p:txBody>
      </p:sp>
      <p:pic>
        <p:nvPicPr>
          <p:cNvPr id="1026" name="Picture 2" descr="https://hackernoon.com/drafts/9ln3ztv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564" y="1945567"/>
            <a:ext cx="6667500" cy="333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230164" y="5368720"/>
            <a:ext cx="66836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https://hackernoon.com/difference-between-artificial-intelligence-machine-learning-and-deep-learning-1pcv3zeg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5085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machine learning: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966486" y="1806498"/>
                <a:ext cx="7400274" cy="4259765"/>
              </a:xfrm>
            </p:spPr>
            <p:txBody>
              <a:bodyPr/>
              <a:lstStyle/>
              <a:p>
                <a:r>
                  <a:rPr lang="en-US" b="1" dirty="0"/>
                  <a:t>We are drowning in information and starving for knowledge. </a:t>
                </a:r>
                <a:r>
                  <a:rPr lang="en-US" dirty="0"/>
                  <a:t>— John </a:t>
                </a:r>
                <a:r>
                  <a:rPr lang="en-US" dirty="0" err="1"/>
                  <a:t>Naisbitt</a:t>
                </a:r>
                <a:r>
                  <a:rPr lang="en-US" dirty="0"/>
                  <a:t> </a:t>
                </a:r>
              </a:p>
              <a:p>
                <a:pPr lvl="1"/>
                <a:r>
                  <a:rPr lang="en-US" dirty="0"/>
                  <a:t>500 hours of video are uploaded to YouTube every minute, amount to one year of video every 18 minutes of uploaded!  (2022)</a:t>
                </a:r>
              </a:p>
              <a:p>
                <a:pPr lvl="1"/>
                <a:r>
                  <a:rPr lang="en-US" dirty="0"/>
                  <a:t>Google stores 10 exabytes of data, which is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19</m:t>
                        </m:r>
                      </m:sup>
                    </m:sSup>
                  </m:oMath>
                </a14:m>
                <a:r>
                  <a:rPr lang="en-US" dirty="0"/>
                  <a:t> bytes of data!</a:t>
                </a:r>
              </a:p>
              <a:p>
                <a:pPr lvl="1"/>
                <a:r>
                  <a:rPr lang="en-US" dirty="0"/>
                  <a:t>Facebook process 500 TB of data each day!</a:t>
                </a:r>
              </a:p>
              <a:p>
                <a:pPr lvl="1"/>
                <a:r>
                  <a:rPr lang="en-US" dirty="0"/>
                  <a:t>Each human genome has a length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3.8×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9</m:t>
                        </m:r>
                      </m:sup>
                    </m:sSup>
                  </m:oMath>
                </a14:m>
                <a:r>
                  <a:rPr lang="en-US" dirty="0"/>
                  <a:t> base pairs. Genomes of thousands of peoples have been sequenced. </a:t>
                </a:r>
              </a:p>
              <a:p>
                <a:pPr marL="201168" lvl="1" indent="0">
                  <a:buNone/>
                </a:pPr>
                <a:r>
                  <a:rPr lang="en-US" dirty="0"/>
                  <a:t>Get knowledge from this immense amount of data requires computer and machine learning algorithms. </a:t>
                </a:r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966486" y="1806498"/>
                <a:ext cx="7400274" cy="4259765"/>
              </a:xfrm>
              <a:blipFill>
                <a:blip r:embed="rId2"/>
                <a:stretch>
                  <a:fillRect l="-906" t="-1431" r="-13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647697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712" y="315311"/>
            <a:ext cx="7965831" cy="5902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101617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1577</TotalTime>
  <Words>1069</Words>
  <Application>Microsoft Office PowerPoint</Application>
  <PresentationFormat>On-screen Show (4:3)</PresentationFormat>
  <Paragraphs>139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Arial</vt:lpstr>
      <vt:lpstr>Calibri</vt:lpstr>
      <vt:lpstr>Calibri Light</vt:lpstr>
      <vt:lpstr>Cambria Math</vt:lpstr>
      <vt:lpstr>Times New Roman</vt:lpstr>
      <vt:lpstr>Retrospect</vt:lpstr>
      <vt:lpstr>Introduction to Machine Learning</vt:lpstr>
      <vt:lpstr>The Goals of This Workshop</vt:lpstr>
      <vt:lpstr>Github Repository</vt:lpstr>
      <vt:lpstr>What is Machine Learning</vt:lpstr>
      <vt:lpstr>PowerPoint Presentation</vt:lpstr>
      <vt:lpstr>What is Artificial Intelligence</vt:lpstr>
      <vt:lpstr>What is Artificial Intelligence</vt:lpstr>
      <vt:lpstr>Why machine learning:</vt:lpstr>
      <vt:lpstr>PowerPoint Presentation</vt:lpstr>
      <vt:lpstr>PowerPoint Presentation</vt:lpstr>
      <vt:lpstr>PowerPoint Presentation</vt:lpstr>
      <vt:lpstr>PowerPoint Presentation</vt:lpstr>
      <vt:lpstr>What Problems can be Solved by Machine Learning?</vt:lpstr>
      <vt:lpstr>Types of machine learning</vt:lpstr>
      <vt:lpstr>Supervised Learning</vt:lpstr>
      <vt:lpstr>Supervised Learning</vt:lpstr>
      <vt:lpstr>Unsupervised Learning</vt:lpstr>
      <vt:lpstr>Reinforcement Learning</vt:lpstr>
      <vt:lpstr>Large Language Models</vt:lpstr>
      <vt:lpstr>Machine Learning Workflow</vt:lpstr>
      <vt:lpstr>Jupyter Notebook</vt:lpstr>
      <vt:lpstr>Working with Notebook</vt:lpstr>
      <vt:lpstr>Working with Google Colab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Machine Learning</dc:title>
  <dc:creator>leqian</dc:creator>
  <cp:lastModifiedBy>Qian, Lei</cp:lastModifiedBy>
  <cp:revision>122</cp:revision>
  <dcterms:created xsi:type="dcterms:W3CDTF">2014-09-15T04:42:07Z</dcterms:created>
  <dcterms:modified xsi:type="dcterms:W3CDTF">2024-10-29T13:02:48Z</dcterms:modified>
</cp:coreProperties>
</file>

<file path=docProps/thumbnail.jpeg>
</file>